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463" r:id="rId3"/>
    <p:sldId id="556" r:id="rId4"/>
    <p:sldId id="555" r:id="rId5"/>
    <p:sldId id="560" r:id="rId6"/>
    <p:sldId id="570" r:id="rId7"/>
    <p:sldId id="545" r:id="rId8"/>
    <p:sldId id="571" r:id="rId9"/>
    <p:sldId id="554" r:id="rId10"/>
    <p:sldId id="559" r:id="rId11"/>
    <p:sldId id="572" r:id="rId12"/>
    <p:sldId id="573" r:id="rId13"/>
    <p:sldId id="574" r:id="rId14"/>
    <p:sldId id="575" r:id="rId15"/>
    <p:sldId id="576" r:id="rId16"/>
    <p:sldId id="577" r:id="rId17"/>
    <p:sldId id="518" r:id="rId18"/>
    <p:sldId id="578" r:id="rId19"/>
    <p:sldId id="579" r:id="rId20"/>
    <p:sldId id="580" r:id="rId21"/>
    <p:sldId id="561" r:id="rId22"/>
    <p:sldId id="524" r:id="rId23"/>
    <p:sldId id="581" r:id="rId24"/>
    <p:sldId id="516" r:id="rId25"/>
    <p:sldId id="517" r:id="rId26"/>
    <p:sldId id="523" r:id="rId27"/>
    <p:sldId id="564" r:id="rId28"/>
    <p:sldId id="562" r:id="rId29"/>
    <p:sldId id="522" r:id="rId30"/>
    <p:sldId id="563" r:id="rId31"/>
    <p:sldId id="565" r:id="rId32"/>
    <p:sldId id="566" r:id="rId33"/>
    <p:sldId id="520" r:id="rId34"/>
    <p:sldId id="567" r:id="rId35"/>
    <p:sldId id="568" r:id="rId36"/>
    <p:sldId id="508" r:id="rId37"/>
    <p:sldId id="569" r:id="rId38"/>
    <p:sldId id="509" r:id="rId39"/>
    <p:sldId id="521" r:id="rId40"/>
    <p:sldId id="528" r:id="rId41"/>
    <p:sldId id="280" r:id="rId42"/>
    <p:sldId id="527" r:id="rId43"/>
    <p:sldId id="529" r:id="rId44"/>
    <p:sldId id="530" r:id="rId45"/>
    <p:sldId id="531" r:id="rId46"/>
    <p:sldId id="510" r:id="rId47"/>
    <p:sldId id="511" r:id="rId48"/>
    <p:sldId id="512" r:id="rId49"/>
    <p:sldId id="513" r:id="rId50"/>
    <p:sldId id="514" r:id="rId51"/>
    <p:sldId id="515" r:id="rId52"/>
    <p:sldId id="477" r:id="rId53"/>
    <p:sldId id="399" r:id="rId54"/>
    <p:sldId id="409" r:id="rId55"/>
    <p:sldId id="481" r:id="rId56"/>
    <p:sldId id="482" r:id="rId57"/>
    <p:sldId id="50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10/19/2024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10/19/2024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4%20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5/04%20Modularization%20of%20Model/models.j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5%20Loading%20data%20from%20file/sample.jso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github.com/soyuztechnologies/UI5_Fresher_60H/blob/master/Day%205/05%20Loading%20data%20from%20file/models.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6%20Named%20Model%20Creation/dataset.json"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06%20Named%20Model%20Creation/MyXML.view.xml" TargetMode="External"/><Relationship Id="rId5" Type="http://schemas.openxmlformats.org/officeDocument/2006/relationships/hyperlink" Target="https://github.com/soyuztechnologies/UI5_Fresher_60H/blob/master/Day%205/06%20Named%20Model%20Creation/Main.controller.js" TargetMode="External"/><Relationship Id="rId4" Type="http://schemas.openxmlformats.org/officeDocument/2006/relationships/hyperlink" Target="https://github.com/soyuztechnologies/UI5_Fresher_60H/blob/master/Day%205/06%20Named%20Model%20Creation/models.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7%20Expression%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5/07%20Expression%20Binding/models.j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github.com/soyuztechnologies/UI5_Fresher_60H/blob/master/Day%205/08%20Aggregation%20Binding/MyXML.view.x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9%20Table%20with%20Different%20Controls/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github.com/soyuztechnologies/UI5_Fresher_60H/blob/master/Day%205/09%20Table%20with%20Different%20Controls/sample.js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0%20Flipping%20the%20default%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github.com/soyuztechnologies/UI5_Fresher_60H/blob/master/Day%205/10%20Flipping%20the%20default%20Model/MyXML.view.x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1%20Element%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github.com/soyuztechnologies/UI5_Fresher_60H/blob/master/Day%205/11%20Element%20Binding/Main.controller.js"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hub.com/soyuztechnologies/UI5_Fresher_60H/blob/master/Day%206/01%20XML%20Model/mydata.xml" TargetMode="External"/><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1%20XML%20Model/MyXML.view.xml" TargetMode="External"/><Relationship Id="rId5" Type="http://schemas.openxmlformats.org/officeDocument/2006/relationships/hyperlink" Target="https://github.com/soyuztechnologies/UI5_Fresher_60H/blob/master/Day%206/01%20XML%20Model/Main.controller.js" TargetMode="External"/><Relationship Id="rId4" Type="http://schemas.openxmlformats.org/officeDocument/2006/relationships/hyperlink" Target="https://github.com/soyuztechnologies/UI5_Fresher_60H/blob/master/Day%206/01%20XML%20Model/models.js" TargetMode="External"/><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github.com/soyuztechnologies/UI5_Fresher_60H/blob/master/Day%206/02%20Resource%20Model/MyXML.view.xml" TargetMode="External"/><Relationship Id="rId7" Type="http://schemas.openxmlformats.org/officeDocument/2006/relationships/hyperlink" Target="https://github.com/soyuztechnologies/UI5_Fresher_60H/blob/master/Day%206/02%20Resource%20Model/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2%20Resource%20Model/i18n.properties" TargetMode="External"/><Relationship Id="rId5" Type="http://schemas.openxmlformats.org/officeDocument/2006/relationships/hyperlink" Target="https://github.com/soyuztechnologies/UI5_Fresher_60H/blob/master/Day%206/02%20Resource%20Model/models.js" TargetMode="External"/><Relationship Id="rId4" Type="http://schemas.openxmlformats.org/officeDocument/2006/relationships/hyperlink" Target="https://github.com/soyuztechnologies/UI5_Fresher_60H/blob/master/Day%206/02%20Resource%20Model/Main.controller.j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3%20Base%20Controller/Base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github.com/soyuztechnologies/UI5_Fresher_60H/blob/master/Day%206/03%20Base%20Controller/Main.controller.j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4%20Formatter%20function/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soyuztechnologies/UI5_Fresher_60H/blob/master/Day%206/04%20Formatter%20function/Main.controller.j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5%20Modularize%20Formatter/MyXML.view.xml" TargetMode="External"/><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5%20Modularize%20Formatter/lifesaver.js" TargetMode="External"/><Relationship Id="rId5" Type="http://schemas.openxmlformats.org/officeDocument/2006/relationships/hyperlink" Target="https://github.com/soyuztechnologies/UI5_Fresher_60H/blob/master/Day%206/05%20Modularize%20Formatter/BaseController.js" TargetMode="External"/><Relationship Id="rId4" Type="http://schemas.openxmlformats.org/officeDocument/2006/relationships/hyperlink" Target="https://github.com/soyuztechnologies/UI5_Fresher_60H/blob/master/Day%206/05%20Modularize%20Formatter/Main.controller.j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6%20Currency%20Formatter/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hyperlink" Target="https://github.com/soyuztechnologies/UI5_Fresher_60H/blob/master/Day%206/06%20Currency%20Formatter/lifesaver.j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github.com/soyuztechnologies/UI5_Fresher_60H/blob/master/Day%206/First%20Fiori%20Like%20app/webapp/index.html" TargetMode="External"/><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First%20Fiori%20Like%20app/webapp/controller/App.controller.js" TargetMode="External"/><Relationship Id="rId5" Type="http://schemas.openxmlformats.org/officeDocument/2006/relationships/hyperlink" Target="https://github.com/soyuztechnologies/UI5_Fresher_60H/blob/master/Day%206/First%20Fiori%20Like%20app/webapp/view/App.view.xml" TargetMode="External"/><Relationship Id="rId4" Type="http://schemas.openxmlformats.org/officeDocument/2006/relationships/hyperlink" Target="https://github.com/soyuztechnologies/UI5_Fresher_60H/blob/master/Day%206/First%20Fiori%20Like%20app/webapp/Component.j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soyuztechnologies/UI5_Fresher_60H/blob/master/Day%206/Working%20with%20multiple%20views/webapp/controller/View2.controller.js" TargetMode="External"/><Relationship Id="rId3" Type="http://schemas.openxmlformats.org/officeDocument/2006/relationships/hyperlink" Target="https://github.com/soyuztechnologies/UI5_Fresher_60H/blob/master/Day%206/Working%20with%20multiple%20views/webapp/view/App.view.xml" TargetMode="External"/><Relationship Id="rId7" Type="http://schemas.openxmlformats.org/officeDocument/2006/relationships/hyperlink" Target="https://github.com/soyuztechnologies/UI5_Fresher_60H/blob/master/Day%206/Working%20with%20multiple%20views/webapp/view/View2.view.xml" TargetMode="External"/><Relationship Id="rId12"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Working%20with%20multiple%20views/webapp/controller/View1.controller.js" TargetMode="External"/><Relationship Id="rId11" Type="http://schemas.openxmlformats.org/officeDocument/2006/relationships/image" Target="../media/image46.png"/><Relationship Id="rId5" Type="http://schemas.openxmlformats.org/officeDocument/2006/relationships/hyperlink" Target="https://github.com/soyuztechnologies/UI5_Fresher_60H/blob/master/Day%206/Working%20with%20multiple%20views/webapp/view/View1.view.xml" TargetMode="External"/><Relationship Id="rId10" Type="http://schemas.openxmlformats.org/officeDocument/2006/relationships/hyperlink" Target="https://github.com/soyuztechnologies/UI5_Fresher_60H/blob/master/Day%206/Working%20with%20multiple%20views/webapp/Component.js" TargetMode="External"/><Relationship Id="rId4" Type="http://schemas.openxmlformats.org/officeDocument/2006/relationships/hyperlink" Target="https://github.com/soyuztechnologies/UI5_Fresher_60H/blob/master/Day%206/Working%20with%20multiple%20views/webapp/controller/App.controller.js" TargetMode="External"/><Relationship Id="rId9" Type="http://schemas.openxmlformats.org/officeDocument/2006/relationships/hyperlink" Target="https://github.com/soyuztechnologies/UI5_Fresher_60H/blob/master/Day%206/Working%20with%20multiple%20views/webapp/controller/BaseController.j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Nav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github.com/soyuztechnologies/UI5_Fresher_60H/blob/master/Day%206/NavBar/View2.view.x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1%20Binding%20Syntax/MyXML.view.xml"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github.com/soyuztechnologies/UI5_Fresher_60H/blob/master/Day%205/01%20Binding%20Syntax/index.html" TargetMode="External"/><Relationship Id="rId4" Type="http://schemas.openxmlformats.org/officeDocument/2006/relationships/hyperlink" Target="https://github.com/soyuztechnologies/UI5_Fresher_60H/blob/master/Day%205/01%20Binding%20Syntax/Main.controller.j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Manifest.json%20file/manifes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https://github.com/soyuztechnologies/UI5_Fresher_60H/blob/master/Day%206/Manifest.json%20file/Component.js" TargetMode="External"/><Relationship Id="rId4" Type="http://schemas.openxmlformats.org/officeDocument/2006/relationships/hyperlink" Target="https://github.com/soyuztechnologies/UI5_Fresher_60H/blob/master/Day%206/Manifest.json%20file/i18n.propertie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8.tiff"/><Relationship Id="rId5" Type="http://schemas.openxmlformats.org/officeDocument/2006/relationships/image" Target="../media/image57.tiff"/><Relationship Id="rId10" Type="http://schemas.openxmlformats.org/officeDocument/2006/relationships/image" Target="../media/image2.png"/><Relationship Id="rId4" Type="http://schemas.openxmlformats.org/officeDocument/2006/relationships/image" Target="../media/image56.tiff"/><Relationship Id="rId9" Type="http://schemas.openxmlformats.org/officeDocument/2006/relationships/hyperlink" Target="https://anubhavtrainings.com/"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1.jpg"/><Relationship Id="rId7" Type="http://schemas.openxmlformats.org/officeDocument/2006/relationships/image" Target="../media/image6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4.png"/></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E9B4AD-222D-326A-926A-3C5011CD72F4}"/>
              </a:ext>
            </a:extLst>
          </p:cNvPr>
          <p:cNvPicPr>
            <a:picLocks noChangeAspect="1"/>
          </p:cNvPicPr>
          <p:nvPr/>
        </p:nvPicPr>
        <p:blipFill>
          <a:blip r:embed="rId5"/>
          <a:stretch>
            <a:fillRect/>
          </a:stretch>
        </p:blipFill>
        <p:spPr>
          <a:xfrm>
            <a:off x="5181569" y="1933252"/>
            <a:ext cx="6199109" cy="38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29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Loading data from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sample.json</a:t>
            </a:r>
            <a:endParaRPr lang="en-US" dirty="0"/>
          </a:p>
          <a:p>
            <a:pPr marL="285750" indent="-285750">
              <a:buFontTx/>
              <a:buChar char="-"/>
            </a:pPr>
            <a:r>
              <a:rPr lang="en-US" dirty="0">
                <a:hlinkClick r:id="rId4"/>
              </a:rPr>
              <a:t>models.json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8BE0229-2BE0-A87C-7E0F-5F66145A43F0}"/>
              </a:ext>
            </a:extLst>
          </p:cNvPr>
          <p:cNvPicPr>
            <a:picLocks noChangeAspect="1"/>
          </p:cNvPicPr>
          <p:nvPr/>
        </p:nvPicPr>
        <p:blipFill>
          <a:blip r:embed="rId5"/>
          <a:stretch>
            <a:fillRect/>
          </a:stretch>
        </p:blipFill>
        <p:spPr>
          <a:xfrm>
            <a:off x="4612703" y="2471570"/>
            <a:ext cx="6810703" cy="3377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61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5404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FC6ACB-9C0E-810A-8098-2732AC18C2AA}"/>
              </a:ext>
            </a:extLst>
          </p:cNvPr>
          <p:cNvPicPr>
            <a:picLocks noChangeAspect="1"/>
          </p:cNvPicPr>
          <p:nvPr/>
        </p:nvPicPr>
        <p:blipFill>
          <a:blip r:embed="rId3"/>
          <a:stretch>
            <a:fillRect/>
          </a:stretch>
        </p:blipFill>
        <p:spPr>
          <a:xfrm>
            <a:off x="3774618" y="1410240"/>
            <a:ext cx="4642764" cy="1776547"/>
          </a:xfrm>
          <a:prstGeom prst="rect">
            <a:avLst/>
          </a:prstGeom>
        </p:spPr>
      </p:pic>
      <p:pic>
        <p:nvPicPr>
          <p:cNvPr id="9" name="Picture 8">
            <a:extLst>
              <a:ext uri="{FF2B5EF4-FFF2-40B4-BE49-F238E27FC236}">
                <a16:creationId xmlns:a16="http://schemas.microsoft.com/office/drawing/2014/main" id="{DD21361F-0003-B1A5-ADB5-CB79A987DC22}"/>
              </a:ext>
            </a:extLst>
          </p:cNvPr>
          <p:cNvPicPr>
            <a:picLocks noChangeAspect="1"/>
          </p:cNvPicPr>
          <p:nvPr/>
        </p:nvPicPr>
        <p:blipFill>
          <a:blip r:embed="rId3"/>
          <a:stretch>
            <a:fillRect/>
          </a:stretch>
        </p:blipFill>
        <p:spPr>
          <a:xfrm>
            <a:off x="3575836" y="3671214"/>
            <a:ext cx="5040328" cy="1928674"/>
          </a:xfrm>
          <a:prstGeom prst="rect">
            <a:avLst/>
          </a:prstGeom>
        </p:spPr>
      </p:pic>
      <p:pic>
        <p:nvPicPr>
          <p:cNvPr id="12" name="Picture 11">
            <a:extLst>
              <a:ext uri="{FF2B5EF4-FFF2-40B4-BE49-F238E27FC236}">
                <a16:creationId xmlns:a16="http://schemas.microsoft.com/office/drawing/2014/main" id="{4A8A63E5-6B06-8269-E7F1-FEFD1447434C}"/>
              </a:ext>
            </a:extLst>
          </p:cNvPr>
          <p:cNvPicPr>
            <a:picLocks noChangeAspect="1"/>
          </p:cNvPicPr>
          <p:nvPr/>
        </p:nvPicPr>
        <p:blipFill>
          <a:blip r:embed="rId4"/>
          <a:stretch>
            <a:fillRect/>
          </a:stretch>
        </p:blipFill>
        <p:spPr>
          <a:xfrm>
            <a:off x="4709040" y="6161837"/>
            <a:ext cx="2773920" cy="464860"/>
          </a:xfrm>
          <a:prstGeom prst="rect">
            <a:avLst/>
          </a:prstGeom>
        </p:spPr>
      </p:pic>
    </p:spTree>
    <p:extLst>
      <p:ext uri="{BB962C8B-B14F-4D97-AF65-F5344CB8AC3E}">
        <p14:creationId xmlns:p14="http://schemas.microsoft.com/office/powerpoint/2010/main" val="413701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Named Model Creation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dataset.json</a:t>
            </a:r>
            <a:endParaRPr lang="en-US" dirty="0"/>
          </a:p>
          <a:p>
            <a:pPr marL="285750" indent="-285750">
              <a:buFontTx/>
              <a:buChar char="-"/>
            </a:pPr>
            <a:r>
              <a:rPr lang="en-US" dirty="0">
                <a:hlinkClick r:id="rId4"/>
              </a:rPr>
              <a:t>models.json</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03617028-0F1B-A44D-7C31-97C7D890C962}"/>
              </a:ext>
            </a:extLst>
          </p:cNvPr>
          <p:cNvPicPr>
            <a:picLocks noChangeAspect="1"/>
          </p:cNvPicPr>
          <p:nvPr/>
        </p:nvPicPr>
        <p:blipFill>
          <a:blip r:embed="rId7"/>
          <a:stretch>
            <a:fillRect/>
          </a:stretch>
        </p:blipFill>
        <p:spPr>
          <a:xfrm>
            <a:off x="4301085" y="2943287"/>
            <a:ext cx="7079593" cy="2812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2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a:t>
            </a:r>
            <a:r>
              <a:rPr lang="en-US" b="1" i="1" dirty="0"/>
              <a:t>“{=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CB82CD7-54D5-B187-386F-C9058A2C842D}"/>
              </a:ext>
            </a:extLst>
          </p:cNvPr>
          <p:cNvPicPr>
            <a:picLocks noChangeAspect="1"/>
          </p:cNvPicPr>
          <p:nvPr/>
        </p:nvPicPr>
        <p:blipFill>
          <a:blip r:embed="rId5"/>
          <a:stretch>
            <a:fillRect/>
          </a:stretch>
        </p:blipFill>
        <p:spPr>
          <a:xfrm>
            <a:off x="3924676" y="2336747"/>
            <a:ext cx="7498730" cy="3421677"/>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50920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Types of Data Binding Syntax</a:t>
            </a:r>
          </a:p>
          <a:p>
            <a:pPr marL="285750" indent="-285750">
              <a:buClr>
                <a:schemeClr val="tx1"/>
              </a:buClr>
              <a:buFont typeface="Arial" panose="020B0604020202020204" pitchFamily="34" charset="0"/>
              <a:buChar char="•"/>
            </a:pPr>
            <a:r>
              <a:rPr lang="en-US" sz="1600" dirty="0"/>
              <a:t>Types of Binding</a:t>
            </a:r>
          </a:p>
          <a:p>
            <a:pPr marL="285750" indent="-285750">
              <a:buClr>
                <a:schemeClr val="tx1"/>
              </a:buClr>
              <a:buFont typeface="Arial" panose="020B0604020202020204" pitchFamily="34" charset="0"/>
              <a:buChar char="•"/>
            </a:pPr>
            <a:r>
              <a:rPr lang="en-US" sz="1600" dirty="0"/>
              <a:t>Hook Methods of Controller</a:t>
            </a:r>
          </a:p>
          <a:p>
            <a:pPr marL="285750" indent="-285750">
              <a:buClr>
                <a:schemeClr val="tx1"/>
              </a:buClr>
              <a:buFont typeface="Arial" panose="020B0604020202020204" pitchFamily="34" charset="0"/>
              <a:buChar char="•"/>
            </a:pPr>
            <a:r>
              <a:rPr lang="en-US" sz="1600" dirty="0"/>
              <a:t>Modularization of model </a:t>
            </a:r>
          </a:p>
          <a:p>
            <a:pPr marL="285750" indent="-285750">
              <a:buClr>
                <a:schemeClr val="tx1"/>
              </a:buClr>
              <a:buFont typeface="Arial" panose="020B0604020202020204" pitchFamily="34" charset="0"/>
              <a:buChar char="•"/>
            </a:pPr>
            <a:r>
              <a:rPr lang="en-US" sz="1600" dirty="0"/>
              <a:t>Binding Modes.</a:t>
            </a:r>
          </a:p>
          <a:p>
            <a:pPr marL="285750" indent="-285750">
              <a:buClr>
                <a:schemeClr val="tx1"/>
              </a:buClr>
              <a:buFont typeface="Arial" panose="020B0604020202020204" pitchFamily="34" charset="0"/>
              <a:buChar char="•"/>
            </a:pPr>
            <a:r>
              <a:rPr lang="en-US" sz="1600" dirty="0"/>
              <a:t>Concept of Named Model</a:t>
            </a:r>
          </a:p>
          <a:p>
            <a:pPr marL="285750" indent="-285750">
              <a:buClr>
                <a:schemeClr val="tx1"/>
              </a:buClr>
              <a:buFont typeface="Arial" panose="020B0604020202020204" pitchFamily="34" charset="0"/>
              <a:buChar char="•"/>
            </a:pPr>
            <a:r>
              <a:rPr lang="en-US" sz="1600" dirty="0"/>
              <a:t>How to create Named Model</a:t>
            </a:r>
          </a:p>
          <a:p>
            <a:pPr marL="285750" indent="-285750">
              <a:buClr>
                <a:schemeClr val="tx1"/>
              </a:buClr>
              <a:buFont typeface="Arial" panose="020B0604020202020204" pitchFamily="34" charset="0"/>
              <a:buChar char="•"/>
            </a:pPr>
            <a:r>
              <a:rPr lang="en-US" sz="1600" dirty="0"/>
              <a:t>Expression Binding</a:t>
            </a:r>
          </a:p>
          <a:p>
            <a:pPr marL="285750" indent="-285750">
              <a:buClr>
                <a:schemeClr val="tx1"/>
              </a:buClr>
              <a:buFont typeface="Arial" panose="020B0604020202020204" pitchFamily="34" charset="0"/>
              <a:buChar char="•"/>
            </a:pPr>
            <a:r>
              <a:rPr lang="en-US" sz="1600" dirty="0"/>
              <a:t>Aggregation Binding</a:t>
            </a:r>
          </a:p>
          <a:p>
            <a:pPr marL="285750" indent="-285750">
              <a:buClr>
                <a:schemeClr val="tx1"/>
              </a:buClr>
              <a:buFont typeface="Arial" panose="020B0604020202020204" pitchFamily="34" charset="0"/>
              <a:buChar char="•"/>
            </a:pPr>
            <a:r>
              <a:rPr lang="en-US" sz="1600" dirty="0"/>
              <a:t>Changing the default Model at run time</a:t>
            </a:r>
          </a:p>
          <a:p>
            <a:pPr marL="285750" indent="-285750">
              <a:buClr>
                <a:schemeClr val="tx1"/>
              </a:buClr>
              <a:buFont typeface="Arial" panose="020B0604020202020204" pitchFamily="34" charset="0"/>
              <a:buChar char="•"/>
            </a:pPr>
            <a:r>
              <a:rPr lang="en-US" sz="1600" dirty="0"/>
              <a:t>Element Binding</a:t>
            </a:r>
          </a:p>
          <a:p>
            <a:pPr marL="285750" indent="-285750">
              <a:buClr>
                <a:schemeClr val="tx1"/>
              </a:buClr>
              <a:buFont typeface="Arial" panose="020B0604020202020204" pitchFamily="34" charset="0"/>
              <a:buChar char="•"/>
            </a:pPr>
            <a:r>
              <a:rPr lang="en-US" sz="1600" dirty="0"/>
              <a:t>Event Object concept </a:t>
            </a:r>
          </a:p>
          <a:p>
            <a:pPr marL="285750" indent="-285750">
              <a:buClr>
                <a:schemeClr val="tx1"/>
              </a:buClr>
              <a:buFont typeface="Arial" panose="020B0604020202020204" pitchFamily="34" charset="0"/>
              <a:buChar char="•"/>
            </a:pPr>
            <a:r>
              <a:rPr lang="en-US" sz="1600" dirty="0"/>
              <a:t>What is Resource Model.</a:t>
            </a:r>
          </a:p>
          <a:p>
            <a:pPr marL="285750" indent="-285750">
              <a:buClr>
                <a:schemeClr val="tx1"/>
              </a:buClr>
              <a:buFont typeface="Arial" panose="020B0604020202020204" pitchFamily="34" charset="0"/>
              <a:buChar char="•"/>
            </a:pPr>
            <a:r>
              <a:rPr lang="en-US" sz="1600" dirty="0"/>
              <a:t>Steps to create a Resource Model. XML Model</a:t>
            </a:r>
          </a:p>
          <a:p>
            <a:pPr marL="285750" indent="-285750">
              <a:buClr>
                <a:schemeClr val="tx1"/>
              </a:buClr>
              <a:buFont typeface="Arial" panose="020B0604020202020204" pitchFamily="34" charset="0"/>
              <a:buChar char="•"/>
            </a:pPr>
            <a:r>
              <a:rPr lang="en-US" sz="1600" dirty="0"/>
              <a:t>Resource Model</a:t>
            </a:r>
          </a:p>
          <a:p>
            <a:pPr marL="285750" indent="-285750">
              <a:buClr>
                <a:schemeClr val="tx1"/>
              </a:buClr>
              <a:buFont typeface="Arial" panose="020B0604020202020204" pitchFamily="34" charset="0"/>
              <a:buChar char="•"/>
            </a:pPr>
            <a:r>
              <a:rPr lang="en-US" sz="1600" dirty="0"/>
              <a:t>Concept of BaseController</a:t>
            </a:r>
          </a:p>
          <a:p>
            <a:pPr marL="285750" indent="-285750">
              <a:buClr>
                <a:schemeClr val="tx1"/>
              </a:buClr>
              <a:buFont typeface="Arial" panose="020B0604020202020204" pitchFamily="34" charset="0"/>
              <a:buChar char="•"/>
            </a:pPr>
            <a:r>
              <a:rPr lang="en-US" sz="1600" dirty="0"/>
              <a:t>Formatter</a:t>
            </a:r>
          </a:p>
          <a:p>
            <a:pPr marL="285750" indent="-285750">
              <a:buClr>
                <a:schemeClr val="tx1"/>
              </a:buClr>
              <a:buFont typeface="Arial" panose="020B0604020202020204" pitchFamily="34" charset="0"/>
              <a:buChar char="•"/>
            </a:pPr>
            <a:r>
              <a:rPr lang="en-US" sz="1600" dirty="0"/>
              <a:t>How to create a formatter</a:t>
            </a:r>
          </a:p>
          <a:p>
            <a:pPr marL="285750" indent="-285750">
              <a:buClr>
                <a:schemeClr val="tx1"/>
              </a:buClr>
              <a:buFont typeface="Arial" panose="020B0604020202020204" pitchFamily="34" charset="0"/>
              <a:buChar char="•"/>
            </a:pPr>
            <a:r>
              <a:rPr lang="en-US" sz="1600" dirty="0"/>
              <a:t>Using the predefined Formatter Classes</a:t>
            </a:r>
          </a:p>
          <a:p>
            <a:pPr marL="285750" indent="-285750">
              <a:buClr>
                <a:schemeClr val="tx1"/>
              </a:buClr>
              <a:buFont typeface="Arial" panose="020B0604020202020204" pitchFamily="34" charset="0"/>
              <a:buChar char="•"/>
            </a:pPr>
            <a:r>
              <a:rPr lang="en-US" sz="1600" dirty="0"/>
              <a:t>User Experience V/S User Interface</a:t>
            </a:r>
          </a:p>
          <a:p>
            <a:pPr marL="285750" indent="-285750">
              <a:buClr>
                <a:schemeClr val="tx1"/>
              </a:buClr>
              <a:buFont typeface="Arial" panose="020B0604020202020204" pitchFamily="34" charset="0"/>
              <a:buChar char="•"/>
            </a:pPr>
            <a:r>
              <a:rPr lang="en-US" sz="1600" dirty="0"/>
              <a:t>UI5 vs Fiori</a:t>
            </a:r>
          </a:p>
          <a:p>
            <a:pPr marL="285750" indent="-285750">
              <a:buClr>
                <a:schemeClr val="tx1"/>
              </a:buClr>
              <a:buFont typeface="Arial" panose="020B0604020202020204" pitchFamily="34" charset="0"/>
              <a:buChar char="•"/>
            </a:pPr>
            <a:r>
              <a:rPr lang="en-US" sz="1600" dirty="0"/>
              <a:t>What is Fiori?</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34F938C-FBAC-8BDE-6084-67B68B461BD6}"/>
              </a:ext>
            </a:extLst>
          </p:cNvPr>
          <p:cNvPicPr>
            <a:picLocks noChangeAspect="1"/>
          </p:cNvPicPr>
          <p:nvPr/>
        </p:nvPicPr>
        <p:blipFill>
          <a:blip r:embed="rId5"/>
          <a:stretch>
            <a:fillRect/>
          </a:stretch>
        </p:blipFill>
        <p:spPr>
          <a:xfrm>
            <a:off x="3044735" y="2037521"/>
            <a:ext cx="8378671" cy="3648213"/>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sample.json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25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Flipping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AA84ED6-7937-7C2C-BB22-4E48407AFAF4}"/>
              </a:ext>
            </a:extLst>
          </p:cNvPr>
          <p:cNvPicPr>
            <a:picLocks noChangeAspect="1"/>
          </p:cNvPicPr>
          <p:nvPr/>
        </p:nvPicPr>
        <p:blipFill>
          <a:blip r:embed="rId5"/>
          <a:stretch>
            <a:fillRect/>
          </a:stretch>
        </p:blipFill>
        <p:spPr>
          <a:xfrm>
            <a:off x="3835817" y="2633869"/>
            <a:ext cx="7680322" cy="318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475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7E96F8-822F-DFCB-BEEB-10AB46A84E9E}"/>
              </a:ext>
            </a:extLst>
          </p:cNvPr>
          <p:cNvPicPr>
            <a:picLocks noChangeAspect="1"/>
          </p:cNvPicPr>
          <p:nvPr/>
        </p:nvPicPr>
        <p:blipFill>
          <a:blip r:embed="rId5"/>
          <a:stretch>
            <a:fillRect/>
          </a:stretch>
        </p:blipFill>
        <p:spPr>
          <a:xfrm>
            <a:off x="3800975" y="3429000"/>
            <a:ext cx="7938052" cy="2428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25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1D2D3E"/>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1D2D3E"/>
              </a:solidFill>
            </a:endParaRPr>
          </a:p>
          <a:p>
            <a:pPr algn="just"/>
            <a:endParaRPr lang="en-US" dirty="0">
              <a:solidFill>
                <a:srgbClr val="1D2D3E"/>
              </a:solidFill>
            </a:endParaRPr>
          </a:p>
          <a:p>
            <a:pPr algn="just"/>
            <a:r>
              <a:rPr lang="en-US" dirty="0">
                <a:solidFill>
                  <a:srgbClr val="1D2D3E"/>
                </a:solidFill>
              </a:rPr>
              <a:t>Code Links:</a:t>
            </a:r>
          </a:p>
          <a:p>
            <a:pPr marL="285750" indent="-285750" algn="just">
              <a:buFontTx/>
              <a:buChar char="-"/>
            </a:pPr>
            <a:r>
              <a:rPr lang="en-US" dirty="0">
                <a:solidFill>
                  <a:srgbClr val="1D2D3E"/>
                </a:solidFill>
                <a:hlinkClick r:id="rId3"/>
              </a:rPr>
              <a:t>mydata.xml</a:t>
            </a:r>
            <a:endParaRPr lang="en-US" dirty="0">
              <a:solidFill>
                <a:srgbClr val="1D2D3E"/>
              </a:solidFill>
            </a:endParaRPr>
          </a:p>
          <a:p>
            <a:pPr marL="285750" indent="-285750" algn="just">
              <a:buFontTx/>
              <a:buChar char="-"/>
            </a:pPr>
            <a:r>
              <a:rPr lang="en-US" dirty="0">
                <a:solidFill>
                  <a:srgbClr val="1D2D3E"/>
                </a:solidFill>
                <a:hlinkClick r:id="rId4"/>
              </a:rPr>
              <a:t>models.js</a:t>
            </a:r>
            <a:endParaRPr lang="en-US" dirty="0">
              <a:solidFill>
                <a:srgbClr val="1D2D3E"/>
              </a:solidFill>
            </a:endParaRPr>
          </a:p>
          <a:p>
            <a:pPr marL="285750" indent="-285750" algn="just">
              <a:buFontTx/>
              <a:buChar char="-"/>
            </a:pPr>
            <a:r>
              <a:rPr lang="en-US" dirty="0">
                <a:solidFill>
                  <a:srgbClr val="1D2D3E"/>
                </a:solidFill>
                <a:hlinkClick r:id="rId5"/>
              </a:rPr>
              <a:t>Main.controller.js</a:t>
            </a:r>
            <a:endParaRPr lang="en-US" dirty="0">
              <a:solidFill>
                <a:srgbClr val="1D2D3E"/>
              </a:solidFill>
            </a:endParaRPr>
          </a:p>
          <a:p>
            <a:pPr marL="285750" indent="-285750" algn="just">
              <a:buFontTx/>
              <a:buChar char="-"/>
            </a:pPr>
            <a:r>
              <a:rPr lang="en-US" dirty="0">
                <a:solidFill>
                  <a:srgbClr val="1D2D3E"/>
                </a:solidFill>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DCE85FE-B046-F708-0271-EAF9EB514E33}"/>
              </a:ext>
            </a:extLst>
          </p:cNvPr>
          <p:cNvPicPr>
            <a:picLocks noChangeAspect="1"/>
          </p:cNvPicPr>
          <p:nvPr/>
        </p:nvPicPr>
        <p:blipFill>
          <a:blip r:embed="rId7"/>
          <a:stretch>
            <a:fillRect/>
          </a:stretch>
        </p:blipFill>
        <p:spPr>
          <a:xfrm>
            <a:off x="6037042" y="1639690"/>
            <a:ext cx="5386364" cy="1379683"/>
          </a:xfrm>
          <a:prstGeom prst="rect">
            <a:avLst/>
          </a:prstGeom>
        </p:spPr>
      </p:pic>
      <p:pic>
        <p:nvPicPr>
          <p:cNvPr id="6" name="Picture 5">
            <a:extLst>
              <a:ext uri="{FF2B5EF4-FFF2-40B4-BE49-F238E27FC236}">
                <a16:creationId xmlns:a16="http://schemas.microsoft.com/office/drawing/2014/main" id="{4D165D93-475A-01F1-9FDD-9325F155D6F7}"/>
              </a:ext>
            </a:extLst>
          </p:cNvPr>
          <p:cNvPicPr>
            <a:picLocks noChangeAspect="1"/>
          </p:cNvPicPr>
          <p:nvPr/>
        </p:nvPicPr>
        <p:blipFill>
          <a:blip r:embed="rId8"/>
          <a:stretch>
            <a:fillRect/>
          </a:stretch>
        </p:blipFill>
        <p:spPr>
          <a:xfrm>
            <a:off x="6037042" y="3176259"/>
            <a:ext cx="5386364" cy="703713"/>
          </a:xfrm>
          <a:prstGeom prst="rect">
            <a:avLst/>
          </a:prstGeom>
        </p:spPr>
      </p:pic>
      <p:pic>
        <p:nvPicPr>
          <p:cNvPr id="9" name="Picture 8">
            <a:extLst>
              <a:ext uri="{FF2B5EF4-FFF2-40B4-BE49-F238E27FC236}">
                <a16:creationId xmlns:a16="http://schemas.microsoft.com/office/drawing/2014/main" id="{1D3326B0-22AC-59E7-2487-E799605903CE}"/>
              </a:ext>
            </a:extLst>
          </p:cNvPr>
          <p:cNvPicPr>
            <a:picLocks noChangeAspect="1"/>
          </p:cNvPicPr>
          <p:nvPr/>
        </p:nvPicPr>
        <p:blipFill>
          <a:blip r:embed="rId9"/>
          <a:stretch>
            <a:fillRect/>
          </a:stretch>
        </p:blipFill>
        <p:spPr>
          <a:xfrm>
            <a:off x="6037042" y="4072300"/>
            <a:ext cx="5343636" cy="2105647"/>
          </a:xfrm>
          <a:prstGeom prst="rect">
            <a:avLst/>
          </a:prstGeom>
        </p:spPr>
      </p:pic>
    </p:spTree>
    <p:extLst>
      <p:ext uri="{BB962C8B-B14F-4D97-AF65-F5344CB8AC3E}">
        <p14:creationId xmlns:p14="http://schemas.microsoft.com/office/powerpoint/2010/main" val="3073755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MyXML.view.xml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models.js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76B3F43-E7B3-C608-A938-A3E9C01EB9A9}"/>
              </a:ext>
            </a:extLst>
          </p:cNvPr>
          <p:cNvPicPr>
            <a:picLocks noChangeAspect="1"/>
          </p:cNvPicPr>
          <p:nvPr/>
        </p:nvPicPr>
        <p:blipFill>
          <a:blip r:embed="rId8"/>
          <a:stretch>
            <a:fillRect/>
          </a:stretch>
        </p:blipFill>
        <p:spPr>
          <a:xfrm>
            <a:off x="3785727" y="2887035"/>
            <a:ext cx="7689574" cy="2854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78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p>
          <a:p>
            <a:pPr marL="285750" indent="-285750" algn="just">
              <a:buFontTx/>
              <a:buChar char="-"/>
            </a:pPr>
            <a:r>
              <a:rPr lang="en-US" i="0" dirty="0">
                <a:effectLst/>
              </a:rPr>
              <a:t>We can use base controller </a:t>
            </a:r>
            <a:r>
              <a:rPr lang="en-US" dirty="0"/>
              <a:t>to write all the reusable function and can also declare the global variables to use them across all the controllers.</a:t>
            </a:r>
            <a:endParaRPr lang="en-US"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715F3010-5EBB-EE43-75CA-FB7F21999DA4}"/>
              </a:ext>
            </a:extLst>
          </p:cNvPr>
          <p:cNvGrpSpPr/>
          <p:nvPr/>
        </p:nvGrpSpPr>
        <p:grpSpPr>
          <a:xfrm>
            <a:off x="5093079" y="3087414"/>
            <a:ext cx="6714608" cy="3304232"/>
            <a:chOff x="832901" y="1311538"/>
            <a:chExt cx="11046294" cy="4565734"/>
          </a:xfrm>
        </p:grpSpPr>
        <p:sp>
          <p:nvSpPr>
            <p:cNvPr id="4" name="Rectangle 3">
              <a:extLst>
                <a:ext uri="{FF2B5EF4-FFF2-40B4-BE49-F238E27FC236}">
                  <a16:creationId xmlns:a16="http://schemas.microsoft.com/office/drawing/2014/main" id="{1274C219-3923-BD60-9959-23D1D9A23D75}"/>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5" name="Rectangle 4">
              <a:extLst>
                <a:ext uri="{FF2B5EF4-FFF2-40B4-BE49-F238E27FC236}">
                  <a16:creationId xmlns:a16="http://schemas.microsoft.com/office/drawing/2014/main" id="{3CEA6839-BFBE-F51B-BE54-015920299321}"/>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6" name="Rectangle 5">
              <a:extLst>
                <a:ext uri="{FF2B5EF4-FFF2-40B4-BE49-F238E27FC236}">
                  <a16:creationId xmlns:a16="http://schemas.microsoft.com/office/drawing/2014/main" id="{7564FC38-A298-9AA5-20B5-2C91159F64CD}"/>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7" name="Rectangle 6">
              <a:extLst>
                <a:ext uri="{FF2B5EF4-FFF2-40B4-BE49-F238E27FC236}">
                  <a16:creationId xmlns:a16="http://schemas.microsoft.com/office/drawing/2014/main" id="{0BFE43F3-FB0F-5140-E090-67C62716484C}"/>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9" name="Rectangle 8">
              <a:extLst>
                <a:ext uri="{FF2B5EF4-FFF2-40B4-BE49-F238E27FC236}">
                  <a16:creationId xmlns:a16="http://schemas.microsoft.com/office/drawing/2014/main" id="{B2F490E7-40DE-637E-659B-E5FBA397E557}"/>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0" name="Rectangle 9">
              <a:extLst>
                <a:ext uri="{FF2B5EF4-FFF2-40B4-BE49-F238E27FC236}">
                  <a16:creationId xmlns:a16="http://schemas.microsoft.com/office/drawing/2014/main" id="{9157FD9E-9442-D59A-52A9-F6B4FDA8A9C5}"/>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1" name="Rectangle 10">
              <a:extLst>
                <a:ext uri="{FF2B5EF4-FFF2-40B4-BE49-F238E27FC236}">
                  <a16:creationId xmlns:a16="http://schemas.microsoft.com/office/drawing/2014/main" id="{73545A01-B841-B2EA-36F0-0C19B12461F7}"/>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2" name="Rectangle 11">
              <a:extLst>
                <a:ext uri="{FF2B5EF4-FFF2-40B4-BE49-F238E27FC236}">
                  <a16:creationId xmlns:a16="http://schemas.microsoft.com/office/drawing/2014/main" id="{3B8FAC2F-8250-A336-517A-067D84F76BDF}"/>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3" name="TextBox 12">
              <a:extLst>
                <a:ext uri="{FF2B5EF4-FFF2-40B4-BE49-F238E27FC236}">
                  <a16:creationId xmlns:a16="http://schemas.microsoft.com/office/drawing/2014/main" id="{34AB91C6-E453-ED3A-D7FE-786F24502FE5}"/>
                </a:ext>
              </a:extLst>
            </p:cNvPr>
            <p:cNvSpPr txBox="1"/>
            <p:nvPr/>
          </p:nvSpPr>
          <p:spPr>
            <a:xfrm>
              <a:off x="8075909" y="2552108"/>
              <a:ext cx="3803286" cy="510337"/>
            </a:xfrm>
            <a:prstGeom prst="rect">
              <a:avLst/>
            </a:prstGeom>
            <a:noFill/>
          </p:spPr>
          <p:txBody>
            <a:bodyPr wrap="square" rtlCol="0">
              <a:spAutoFit/>
            </a:bodyPr>
            <a:lstStyle/>
            <a:p>
              <a:r>
                <a:rPr lang="en-US" dirty="0">
                  <a:solidFill>
                    <a:srgbClr val="FF0000"/>
                  </a:solidFill>
                </a:rPr>
                <a:t>x</a:t>
              </a:r>
              <a:r>
                <a:rPr lang="en-US" dirty="0"/>
                <a:t> becomes truly global</a:t>
              </a:r>
            </a:p>
          </p:txBody>
        </p:sp>
        <p:sp>
          <p:nvSpPr>
            <p:cNvPr id="14" name="TextBox 13">
              <a:extLst>
                <a:ext uri="{FF2B5EF4-FFF2-40B4-BE49-F238E27FC236}">
                  <a16:creationId xmlns:a16="http://schemas.microsoft.com/office/drawing/2014/main" id="{CD2B73FA-7B5C-6DD4-F128-2E0D2CD15E35}"/>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5" name="TextBox 14">
              <a:extLst>
                <a:ext uri="{FF2B5EF4-FFF2-40B4-BE49-F238E27FC236}">
                  <a16:creationId xmlns:a16="http://schemas.microsoft.com/office/drawing/2014/main" id="{B05D9A35-719A-CD19-4877-4BA3D347CD88}"/>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6" name="TextBox 15">
              <a:extLst>
                <a:ext uri="{FF2B5EF4-FFF2-40B4-BE49-F238E27FC236}">
                  <a16:creationId xmlns:a16="http://schemas.microsoft.com/office/drawing/2014/main" id="{A52CDE63-7757-BE76-9C0B-1491F7ECBB30}"/>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17" name="Rectangle 16">
              <a:extLst>
                <a:ext uri="{FF2B5EF4-FFF2-40B4-BE49-F238E27FC236}">
                  <a16:creationId xmlns:a16="http://schemas.microsoft.com/office/drawing/2014/main" id="{C2A68358-266A-F1DE-45D9-4A3EC7E75BBE}"/>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18" name="Connector: Elbow 17">
              <a:extLst>
                <a:ext uri="{FF2B5EF4-FFF2-40B4-BE49-F238E27FC236}">
                  <a16:creationId xmlns:a16="http://schemas.microsoft.com/office/drawing/2014/main" id="{20408414-CC2F-B02C-6D1F-006A152A2905}"/>
                </a:ext>
              </a:extLst>
            </p:cNvPr>
            <p:cNvCxnSpPr>
              <a:cxnSpLocks/>
              <a:stCxn id="5" idx="0"/>
              <a:endCxn id="17"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16E689-311C-12B7-99AC-A168726DBB93}"/>
                </a:ext>
              </a:extLst>
            </p:cNvPr>
            <p:cNvCxnSpPr>
              <a:cxnSpLocks/>
              <a:stCxn id="7" idx="0"/>
              <a:endCxn id="17"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A72250-FB43-57B7-9693-D6DE358E0886}"/>
                </a:ext>
              </a:extLst>
            </p:cNvPr>
            <p:cNvCxnSpPr>
              <a:cxnSpLocks/>
              <a:stCxn id="10" idx="0"/>
              <a:endCxn id="17"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3853894-DFE0-0808-FB19-E46C7C51308F}"/>
                </a:ext>
              </a:extLst>
            </p:cNvPr>
            <p:cNvCxnSpPr>
              <a:cxnSpLocks/>
              <a:stCxn id="12" idx="0"/>
              <a:endCxn id="17"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957B7A-C108-5E20-67BA-7C6B26918A35}"/>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5" name="Rectangle 24">
              <a:extLst>
                <a:ext uri="{FF2B5EF4-FFF2-40B4-BE49-F238E27FC236}">
                  <a16:creationId xmlns:a16="http://schemas.microsoft.com/office/drawing/2014/main" id="{73E18246-C57A-9871-90D2-9D09CD487A76}"/>
                </a:ext>
              </a:extLst>
            </p:cNvPr>
            <p:cNvSpPr/>
            <p:nvPr/>
          </p:nvSpPr>
          <p:spPr>
            <a:xfrm>
              <a:off x="3778632"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6" name="Straight Arrow Connector 25">
              <a:extLst>
                <a:ext uri="{FF2B5EF4-FFF2-40B4-BE49-F238E27FC236}">
                  <a16:creationId xmlns:a16="http://schemas.microsoft.com/office/drawing/2014/main" id="{F903688E-E2AD-8823-3ECE-A754379C827F}"/>
                </a:ext>
              </a:extLst>
            </p:cNvPr>
            <p:cNvCxnSpPr>
              <a:cxnSpLocks/>
              <a:stCxn id="17" idx="0"/>
              <a:endCxn id="25"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17D98792-34DC-CA6E-AACC-715767D8690B}"/>
              </a:ext>
            </a:extLst>
          </p:cNvPr>
          <p:cNvPicPr>
            <a:picLocks noChangeAspect="1"/>
          </p:cNvPicPr>
          <p:nvPr/>
        </p:nvPicPr>
        <p:blipFill>
          <a:blip r:embed="rId3"/>
          <a:stretch>
            <a:fillRect/>
          </a:stretch>
        </p:blipFill>
        <p:spPr>
          <a:xfrm>
            <a:off x="533544" y="3427672"/>
            <a:ext cx="3608375" cy="2591120"/>
          </a:xfrm>
          <a:prstGeom prst="rect">
            <a:avLst/>
          </a:prstGeom>
        </p:spPr>
      </p:pic>
    </p:spTree>
    <p:extLst>
      <p:ext uri="{BB962C8B-B14F-4D97-AF65-F5344CB8AC3E}">
        <p14:creationId xmlns:p14="http://schemas.microsoft.com/office/powerpoint/2010/main" val="3533687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create a base controller and create a reusable function in it.</a:t>
            </a:r>
          </a:p>
          <a:p>
            <a:pPr marL="285750" indent="-285750">
              <a:buFontTx/>
              <a:buChar char="-"/>
            </a:pPr>
            <a:r>
              <a:rPr lang="en-US" dirty="0"/>
              <a:t>We will use that reusable function in our main controller.</a:t>
            </a:r>
          </a:p>
          <a:p>
            <a:endParaRPr lang="en-US" dirty="0"/>
          </a:p>
          <a:p>
            <a:endParaRPr lang="en-US" dirty="0"/>
          </a:p>
          <a:p>
            <a:endParaRPr lang="en-US" dirty="0"/>
          </a:p>
          <a:p>
            <a:r>
              <a:rPr lang="en-US" dirty="0"/>
              <a:t>Code Link:</a:t>
            </a:r>
          </a:p>
          <a:p>
            <a:pPr marL="285750" indent="-285750">
              <a:buFontTx/>
              <a:buChar char="-"/>
            </a:pPr>
            <a:r>
              <a:rPr lang="en-US" dirty="0">
                <a:hlinkClick r:id="rId3"/>
              </a:rPr>
              <a:t>BaseController.js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164FC4D-D0B2-8094-84EC-3FB0A1C8EC7F}"/>
              </a:ext>
            </a:extLst>
          </p:cNvPr>
          <p:cNvPicPr>
            <a:picLocks noChangeAspect="1"/>
          </p:cNvPicPr>
          <p:nvPr/>
        </p:nvPicPr>
        <p:blipFill>
          <a:blip r:embed="rId5"/>
          <a:stretch>
            <a:fillRect/>
          </a:stretch>
        </p:blipFill>
        <p:spPr>
          <a:xfrm>
            <a:off x="3806687" y="3805172"/>
            <a:ext cx="8211896" cy="1652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001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formatter works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Use Case: We want to display the name of the employee in Upper case to do we have to approaches</a:t>
            </a:r>
          </a:p>
          <a:p>
            <a:pPr marL="342900" indent="-342900">
              <a:buAutoNum type="arabicPeriod"/>
            </a:pPr>
            <a:r>
              <a:rPr lang="en-US" dirty="0"/>
              <a:t>Changing all the employee name in the file.</a:t>
            </a:r>
          </a:p>
          <a:p>
            <a:pPr marL="742950" lvl="1" indent="-285750">
              <a:buFontTx/>
              <a:buChar char="-"/>
            </a:pPr>
            <a:r>
              <a:rPr lang="en-US" dirty="0"/>
              <a:t>This approach is time consuming, high maintenance and not practical in case of very large data.</a:t>
            </a:r>
          </a:p>
          <a:p>
            <a:pPr marL="342900" indent="-342900">
              <a:buAutoNum type="arabicPeriod"/>
            </a:pPr>
            <a:r>
              <a:rPr lang="en-US" dirty="0"/>
              <a:t>Using a formatter function to convert the employee name in upper case at runtime.</a:t>
            </a:r>
          </a:p>
          <a:p>
            <a:pPr marL="742950" lvl="1" indent="-285750">
              <a:buFontTx/>
              <a:buChar char="-"/>
            </a:pPr>
            <a:r>
              <a:rPr lang="en-US" dirty="0"/>
              <a:t>In this approach we will use a reusable function which will convert the name in upper case at run time</a:t>
            </a:r>
          </a:p>
          <a:p>
            <a:pPr marL="742950" lvl="1" indent="-285750">
              <a:buFontTx/>
              <a:buChar char="-"/>
            </a:pPr>
            <a:r>
              <a:rPr lang="en-US" dirty="0"/>
              <a:t>This approach is low maintenance, and we don’t have to worry about the output as it will be handled inside the function.</a:t>
            </a:r>
          </a:p>
          <a:p>
            <a:endParaRPr lang="en-US" dirty="0"/>
          </a:p>
          <a:p>
            <a:r>
              <a:rPr lang="en-US" dirty="0"/>
              <a:t>Binding Syntax of the formatter:</a:t>
            </a:r>
          </a:p>
          <a:p>
            <a:r>
              <a:rPr lang="en-US" dirty="0"/>
              <a:t>	</a:t>
            </a:r>
            <a:r>
              <a:rPr lang="en-US" b="0" dirty="0">
                <a:solidFill>
                  <a:srgbClr val="E6EDF3"/>
                </a:solidFill>
                <a:effectLst/>
                <a:latin typeface="Consolas" panose="020B0609020204030204" pitchFamily="49" charset="0"/>
              </a:rPr>
              <a:t> </a:t>
            </a:r>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p>
          <a:p>
            <a:endParaRPr lang="en-US" dirty="0">
              <a:solidFill>
                <a:srgbClr val="333333"/>
              </a:solidFill>
              <a:latin typeface="Consolas" panose="020B0609020204030204" pitchFamily="49" charset="0"/>
            </a:endParaRPr>
          </a:p>
          <a:p>
            <a:r>
              <a:rPr lang="en-US" dirty="0"/>
              <a:t>Working of the formatter:</a:t>
            </a:r>
            <a:endParaRPr lang="en-US" b="0" dirty="0">
              <a:solidFill>
                <a:srgbClr val="333333"/>
              </a:solidFill>
              <a:effectLst/>
              <a:latin typeface="Consolas" panose="020B0609020204030204" pitchFamily="49"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E759ACF0-FAD2-A0F3-26FF-CB79F7C868D5}"/>
              </a:ext>
            </a:extLst>
          </p:cNvPr>
          <p:cNvSpPr txBox="1"/>
          <p:nvPr/>
        </p:nvSpPr>
        <p:spPr>
          <a:xfrm>
            <a:off x="1146313" y="5158409"/>
            <a:ext cx="9899374" cy="369332"/>
          </a:xfrm>
          <a:prstGeom prst="rect">
            <a:avLst/>
          </a:prstGeom>
          <a:noFill/>
        </p:spPr>
        <p:txBody>
          <a:bodyPr wrap="square" rtlCol="0">
            <a:spAutoFit/>
          </a:bodyPr>
          <a:lstStyle/>
          <a:p>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endParaRPr lang="en-US" dirty="0"/>
          </a:p>
        </p:txBody>
      </p:sp>
      <p:sp>
        <p:nvSpPr>
          <p:cNvPr id="15" name="Arrow: Curved Up 14">
            <a:extLst>
              <a:ext uri="{FF2B5EF4-FFF2-40B4-BE49-F238E27FC236}">
                <a16:creationId xmlns:a16="http://schemas.microsoft.com/office/drawing/2014/main" id="{15448D7B-F858-ACAD-C65A-A447F5BCDAC1}"/>
              </a:ext>
            </a:extLst>
          </p:cNvPr>
          <p:cNvSpPr/>
          <p:nvPr/>
        </p:nvSpPr>
        <p:spPr>
          <a:xfrm rot="10800000" flipH="1">
            <a:off x="4651513" y="4512364"/>
            <a:ext cx="3366858"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E60CB01-4F7E-36B4-FFF1-28D4BFF495BA}"/>
              </a:ext>
            </a:extLst>
          </p:cNvPr>
          <p:cNvSpPr txBox="1"/>
          <p:nvPr/>
        </p:nvSpPr>
        <p:spPr>
          <a:xfrm>
            <a:off x="7575088" y="4104877"/>
            <a:ext cx="4182904" cy="646331"/>
          </a:xfrm>
          <a:prstGeom prst="rect">
            <a:avLst/>
          </a:prstGeom>
          <a:noFill/>
        </p:spPr>
        <p:txBody>
          <a:bodyPr wrap="square" rtlCol="0">
            <a:spAutoFit/>
          </a:bodyPr>
          <a:lstStyle/>
          <a:p>
            <a:r>
              <a:rPr lang="en-US" dirty="0"/>
              <a:t>Value at the path will be passed as a Input parameter in the formatter function</a:t>
            </a:r>
          </a:p>
        </p:txBody>
      </p:sp>
      <p:sp>
        <p:nvSpPr>
          <p:cNvPr id="17" name="Arrow: Curved Up 16">
            <a:extLst>
              <a:ext uri="{FF2B5EF4-FFF2-40B4-BE49-F238E27FC236}">
                <a16:creationId xmlns:a16="http://schemas.microsoft.com/office/drawing/2014/main" id="{0651FE2D-E286-76EB-C066-9E6FDF83CBCD}"/>
              </a:ext>
            </a:extLst>
          </p:cNvPr>
          <p:cNvSpPr/>
          <p:nvPr/>
        </p:nvSpPr>
        <p:spPr>
          <a:xfrm flipH="1">
            <a:off x="2067339" y="5557553"/>
            <a:ext cx="6301409"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9C0D677-6986-7581-576B-7F70E77C1C90}"/>
              </a:ext>
            </a:extLst>
          </p:cNvPr>
          <p:cNvSpPr txBox="1"/>
          <p:nvPr/>
        </p:nvSpPr>
        <p:spPr>
          <a:xfrm>
            <a:off x="2626432" y="6343736"/>
            <a:ext cx="6939136" cy="369332"/>
          </a:xfrm>
          <a:prstGeom prst="rect">
            <a:avLst/>
          </a:prstGeom>
          <a:noFill/>
        </p:spPr>
        <p:txBody>
          <a:bodyPr wrap="square" rtlCol="0">
            <a:spAutoFit/>
          </a:bodyPr>
          <a:lstStyle/>
          <a:p>
            <a:r>
              <a:rPr lang="en-US" dirty="0"/>
              <a:t>Output value from formatter function will be passed to the property</a:t>
            </a:r>
          </a:p>
        </p:txBody>
      </p:sp>
    </p:spTree>
    <p:extLst>
      <p:ext uri="{BB962C8B-B14F-4D97-AF65-F5344CB8AC3E}">
        <p14:creationId xmlns:p14="http://schemas.microsoft.com/office/powerpoint/2010/main" val="3561231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5"/>
          <a:stretch>
            <a:fillRect/>
          </a:stretch>
        </p:blipFill>
        <p:spPr>
          <a:xfrm>
            <a:off x="5560581" y="1999408"/>
            <a:ext cx="6049238" cy="3629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8692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modularize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(you can give any name)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Tx/>
              <a:buChar char="-"/>
            </a:pPr>
            <a:r>
              <a:rPr lang="en-US" dirty="0"/>
              <a:t>Now we will modularize our formatter code by creating a new reusable JavaScript file for the formatter.</a:t>
            </a:r>
          </a:p>
          <a:p>
            <a:pPr marL="285750" indent="-285750">
              <a:buFontTx/>
              <a:buChar char="-"/>
            </a:pPr>
            <a:r>
              <a:rPr lang="en-US" dirty="0"/>
              <a:t>There will be no change on our current output.</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B41181B-B21D-2A4C-DF85-946B749C8141}"/>
              </a:ext>
            </a:extLst>
          </p:cNvPr>
          <p:cNvPicPr>
            <a:picLocks noChangeAspect="1"/>
          </p:cNvPicPr>
          <p:nvPr/>
        </p:nvPicPr>
        <p:blipFill>
          <a:blip r:embed="rId7"/>
          <a:stretch>
            <a:fillRect/>
          </a:stretch>
        </p:blipFill>
        <p:spPr>
          <a:xfrm>
            <a:off x="4431672" y="2071751"/>
            <a:ext cx="6991735" cy="3058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5206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formatter for multiple path</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5" name="Picture 4">
            <a:extLst>
              <a:ext uri="{FF2B5EF4-FFF2-40B4-BE49-F238E27FC236}">
                <a16:creationId xmlns:a16="http://schemas.microsoft.com/office/drawing/2014/main" id="{1C3F8928-43C4-6043-6FB9-09AACA130C66}"/>
              </a:ext>
            </a:extLst>
          </p:cNvPr>
          <p:cNvPicPr>
            <a:picLocks noChangeAspect="1"/>
          </p:cNvPicPr>
          <p:nvPr/>
        </p:nvPicPr>
        <p:blipFill>
          <a:blip r:embed="rId4"/>
          <a:stretch>
            <a:fillRect/>
          </a:stretch>
        </p:blipFill>
        <p:spPr>
          <a:xfrm>
            <a:off x="3249683" y="2867653"/>
            <a:ext cx="5692633" cy="2712955"/>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we will format the currency amount for the employee salary.</a:t>
            </a:r>
          </a:p>
          <a:p>
            <a:pPr marL="285750" indent="-285750">
              <a:buFont typeface="Calibri" panose="020F0502020204030204" pitchFamily="34" charset="0"/>
              <a:buChar char="⁻"/>
            </a:pPr>
            <a:r>
              <a:rPr lang="en-US" dirty="0"/>
              <a:t>We will format the number according to the currency and also display the currency symbol.</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BB763B2-CC45-3FEA-459E-A5BBE2381D68}"/>
              </a:ext>
            </a:extLst>
          </p:cNvPr>
          <p:cNvPicPr>
            <a:picLocks noChangeAspect="1"/>
          </p:cNvPicPr>
          <p:nvPr/>
        </p:nvPicPr>
        <p:blipFill>
          <a:blip r:embed="rId5"/>
          <a:stretch>
            <a:fillRect/>
          </a:stretch>
        </p:blipFill>
        <p:spPr>
          <a:xfrm>
            <a:off x="4542556" y="2071917"/>
            <a:ext cx="6838122" cy="3274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16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427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hlinkClick r:id="rId3"/>
              </a:rPr>
              <a:t>index.html</a:t>
            </a:r>
            <a:endParaRPr lang="en-US" dirty="0"/>
          </a:p>
          <a:p>
            <a:pPr marL="285750" indent="-285750" algn="just">
              <a:buFontTx/>
              <a:buChar char="-"/>
            </a:pPr>
            <a:r>
              <a:rPr lang="en-US" dirty="0">
                <a:hlinkClick r:id="rId4"/>
              </a:rPr>
              <a:t>Component.js</a:t>
            </a:r>
            <a:endParaRPr lang="en-US" dirty="0"/>
          </a:p>
          <a:p>
            <a:pPr marL="285750" indent="-285750" algn="just">
              <a:buFontTx/>
              <a:buChar char="-"/>
            </a:pPr>
            <a:r>
              <a:rPr lang="en-US" dirty="0">
                <a:hlinkClick r:id="rId5"/>
              </a:rPr>
              <a:t>App.view.xml</a:t>
            </a:r>
            <a:endParaRPr lang="en-US" dirty="0"/>
          </a:p>
          <a:p>
            <a:pPr marL="285750" indent="-285750" algn="just">
              <a:buFontTx/>
              <a:buChar char="-"/>
            </a:pPr>
            <a:r>
              <a:rPr lang="en-US" dirty="0">
                <a:hlinkClick r:id="rId6"/>
              </a:rPr>
              <a:t>App.controller.js</a:t>
            </a:r>
            <a:endParaRPr lang="en-US" dirty="0"/>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7"/>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8"/>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3210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App.view.xml</a:t>
            </a:r>
            <a:endParaRPr lang="en-US" dirty="0"/>
          </a:p>
          <a:p>
            <a:pPr marL="285750" indent="-285750">
              <a:buFontTx/>
              <a:buChar char="-"/>
            </a:pPr>
            <a:r>
              <a:rPr lang="en-US" dirty="0">
                <a:hlinkClick r:id="rId4"/>
              </a:rPr>
              <a:t>App.controller.js</a:t>
            </a:r>
            <a:endParaRPr lang="en-US" dirty="0"/>
          </a:p>
          <a:p>
            <a:pPr marL="285750" indent="-285750">
              <a:buFontTx/>
              <a:buChar char="-"/>
            </a:pPr>
            <a:r>
              <a:rPr lang="en-US" dirty="0">
                <a:hlinkClick r:id="rId5"/>
              </a:rPr>
              <a:t>View1.view.xml</a:t>
            </a:r>
            <a:endParaRPr lang="en-US" dirty="0"/>
          </a:p>
          <a:p>
            <a:pPr marL="285750" indent="-285750">
              <a:buFontTx/>
              <a:buChar char="-"/>
            </a:pPr>
            <a:r>
              <a:rPr lang="en-US" dirty="0">
                <a:hlinkClick r:id="rId6"/>
              </a:rPr>
              <a:t>View1.controller.js</a:t>
            </a:r>
            <a:endParaRPr lang="en-US" dirty="0"/>
          </a:p>
          <a:p>
            <a:pPr marL="285750" indent="-285750">
              <a:buFontTx/>
              <a:buChar char="-"/>
            </a:pPr>
            <a:r>
              <a:rPr lang="en-US" dirty="0">
                <a:hlinkClick r:id="rId7"/>
              </a:rPr>
              <a:t>View2.view.xml</a:t>
            </a:r>
            <a:endParaRPr lang="en-US" dirty="0"/>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BaseController.js</a:t>
            </a:r>
            <a:endParaRPr lang="en-US" dirty="0"/>
          </a:p>
          <a:p>
            <a:pPr marL="285750" indent="-285750">
              <a:buFontTx/>
              <a:buChar char="-"/>
            </a:pPr>
            <a:r>
              <a:rPr lang="en-US" dirty="0">
                <a:hlinkClick r:id="rId10"/>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11"/>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12"/>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5"/>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6"/>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i18n.properties</a:t>
            </a:r>
            <a:endParaRPr lang="en-US" dirty="0"/>
          </a:p>
          <a:p>
            <a:pPr marL="285750" indent="-285750">
              <a:buFontTx/>
              <a:buChar char="-"/>
            </a:pPr>
            <a:r>
              <a:rPr lang="en-US" dirty="0">
                <a:hlinkClick r:id="rId5"/>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6"/>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a:ln>
                  <a:noFill/>
                </a:ln>
                <a:solidFill>
                  <a:prstClr val="white"/>
                </a:solidFill>
                <a:effectLst/>
                <a:uLnTx/>
                <a:uFillTx/>
                <a:latin typeface="Calibri" panose="020F0502020204030204"/>
                <a:ea typeface="+mn-ea"/>
                <a:cs typeface="+mn-cs"/>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data using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change the form data using the setProperty and getProperty functions.</a:t>
            </a:r>
          </a:p>
          <a:p>
            <a:pPr marL="285750" indent="-285750">
              <a:buFontTx/>
              <a:buChar char="-"/>
            </a:pPr>
            <a:r>
              <a:rPr lang="en-US" dirty="0"/>
              <a:t>Initially we used these functions to set the data directly now we will use the Model to change the data.</a:t>
            </a:r>
          </a:p>
          <a:p>
            <a:pPr marL="285750" indent="-285750">
              <a:buFontTx/>
              <a:buChar char="-"/>
            </a:pPr>
            <a:r>
              <a:rPr lang="en-US" dirty="0"/>
              <a:t>This process will be done on click of the Change Data button.</a:t>
            </a:r>
          </a:p>
          <a:p>
            <a:pPr marL="285750" indent="-285750">
              <a:buFontTx/>
              <a:buChar char="-"/>
            </a:pPr>
            <a:endParaRPr lang="en-US" dirty="0"/>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D509167-8C71-4DF7-D9DE-398A9B41C363}"/>
              </a:ext>
            </a:extLst>
          </p:cNvPr>
          <p:cNvPicPr>
            <a:picLocks noChangeAspect="1"/>
          </p:cNvPicPr>
          <p:nvPr/>
        </p:nvPicPr>
        <p:blipFill>
          <a:blip r:embed="rId3"/>
          <a:stretch>
            <a:fillRect/>
          </a:stretch>
        </p:blipFill>
        <p:spPr>
          <a:xfrm>
            <a:off x="337930" y="3429000"/>
            <a:ext cx="4880114" cy="2222267"/>
          </a:xfrm>
          <a:prstGeom prst="rect">
            <a:avLst/>
          </a:prstGeom>
        </p:spPr>
      </p:pic>
      <p:pic>
        <p:nvPicPr>
          <p:cNvPr id="6" name="Picture 5">
            <a:extLst>
              <a:ext uri="{FF2B5EF4-FFF2-40B4-BE49-F238E27FC236}">
                <a16:creationId xmlns:a16="http://schemas.microsoft.com/office/drawing/2014/main" id="{F22D5F02-765C-A6BB-AD4F-617057D6146D}"/>
              </a:ext>
            </a:extLst>
          </p:cNvPr>
          <p:cNvPicPr>
            <a:picLocks noChangeAspect="1"/>
          </p:cNvPicPr>
          <p:nvPr/>
        </p:nvPicPr>
        <p:blipFill>
          <a:blip r:embed="rId4"/>
          <a:stretch>
            <a:fillRect/>
          </a:stretch>
        </p:blipFill>
        <p:spPr>
          <a:xfrm>
            <a:off x="6503723" y="3428999"/>
            <a:ext cx="5593654" cy="2222267"/>
          </a:xfrm>
          <a:prstGeom prst="rect">
            <a:avLst/>
          </a:prstGeom>
        </p:spPr>
      </p:pic>
      <p:sp>
        <p:nvSpPr>
          <p:cNvPr id="7" name="Arrow: Right 6">
            <a:extLst>
              <a:ext uri="{FF2B5EF4-FFF2-40B4-BE49-F238E27FC236}">
                <a16:creationId xmlns:a16="http://schemas.microsoft.com/office/drawing/2014/main" id="{61C0C38D-EAA8-0964-A2DE-8C7434E11ED2}"/>
              </a:ext>
            </a:extLst>
          </p:cNvPr>
          <p:cNvSpPr/>
          <p:nvPr/>
        </p:nvSpPr>
        <p:spPr>
          <a:xfrm>
            <a:off x="5218044" y="4331410"/>
            <a:ext cx="1285679" cy="41744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23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Hook Methods and Global Variable</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Now we will see how to create a global variable and use it.</a:t>
            </a:r>
          </a:p>
          <a:p>
            <a:pPr marL="285750" indent="-285750">
              <a:buFontTx/>
              <a:buChar char="-"/>
            </a:pPr>
            <a:r>
              <a:rPr lang="en-US" dirty="0"/>
              <a:t>We will also see the use of Hook Methods of a controller.</a:t>
            </a:r>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48B4556B-0D9F-3AB9-F71F-850A2F5C8EFF}"/>
              </a:ext>
            </a:extLst>
          </p:cNvPr>
          <p:cNvPicPr>
            <a:picLocks noChangeAspect="1"/>
          </p:cNvPicPr>
          <p:nvPr/>
        </p:nvPicPr>
        <p:blipFill>
          <a:blip r:embed="rId3"/>
          <a:stretch>
            <a:fillRect/>
          </a:stretch>
        </p:blipFill>
        <p:spPr>
          <a:xfrm>
            <a:off x="4218979" y="3081760"/>
            <a:ext cx="7520048" cy="300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7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2778</TotalTime>
  <Words>5658</Words>
  <Application>Microsoft Office PowerPoint</Application>
  <PresentationFormat>Widescreen</PresentationFormat>
  <Paragraphs>697</Paragraphs>
  <Slides>57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Calibri</vt:lpstr>
      <vt:lpstr>Calibri (Body)</vt:lpstr>
      <vt:lpstr>Calibri Light</vt:lpstr>
      <vt:lpstr>Consolas</vt:lpstr>
      <vt:lpstr>Cooper Black</vt:lpstr>
      <vt:lpstr>SAPRegular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17</cp:revision>
  <dcterms:created xsi:type="dcterms:W3CDTF">2023-08-10T16:09:42Z</dcterms:created>
  <dcterms:modified xsi:type="dcterms:W3CDTF">2024-10-19T12:45:16Z</dcterms:modified>
</cp:coreProperties>
</file>